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2662" autoAdjust="0"/>
  </p:normalViewPr>
  <p:slideViewPr>
    <p:cSldViewPr snapToGrid="0">
      <p:cViewPr varScale="1">
        <p:scale>
          <a:sx n="77" d="100"/>
          <a:sy n="77" d="100"/>
        </p:scale>
        <p:origin x="183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A2734A-A128-49D2-9174-44AAF95AED15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D78BA0-9972-41FE-B145-CED3FB0CD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869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i="0" dirty="0">
                <a:effectLst/>
              </a:rPr>
              <a:t>Pride Month was established to honor the 1969 Stonewall Uprising in </a:t>
            </a:r>
            <a:r>
              <a:rPr lang="en-US" dirty="0"/>
              <a:t>ASME's home, NYC, but it wasn't always a month-long celebration. The last Sunday in June was originally coined "Gay Pride Day," but it soon grew into a month-long series of events, including parades, parties, workshops, and memorials to honor those who lost their lives to hate crimes or HIV/AIDS. </a:t>
            </a:r>
            <a:r>
              <a:rPr lang="en-US" dirty="0">
                <a:effectLst/>
              </a:rPr>
              <a:t>In 2000, President Clinton declared the month of June "Gay and Lesbian Pride Month" and in 2009 President Obama expanded the declaration to "Lesbian, Gay, Bisexual and Transgender (LGBT) Pride Month</a:t>
            </a:r>
            <a:r>
              <a:rPr lang="en-US" dirty="0"/>
              <a:t>.”</a:t>
            </a:r>
          </a:p>
          <a:p>
            <a:endParaRPr lang="en-US" dirty="0"/>
          </a:p>
          <a:p>
            <a:r>
              <a:rPr lang="en-US" dirty="0"/>
              <a:t>At ASME, we strive to make sure that our staff, volunteers, members, and event attendees feel comfortable enough to bring their whole selves to work and ASME-related activities. Showcasing ASME’s dedication to DEI during Pride Month and throughout the year is crucial.</a:t>
            </a:r>
          </a:p>
          <a:p>
            <a:endParaRPr lang="en-US" dirty="0"/>
          </a:p>
          <a:p>
            <a:r>
              <a:rPr lang="en-US" dirty="0"/>
              <a:t>ASME is putting this goal into action in a handful of ways, including our new LGBTQ+ Pride Committee, reporting into our DEI Strategy Committee, as well as the Pride ERG for staff, and our collaborative scholarships with </a:t>
            </a:r>
            <a:r>
              <a:rPr lang="en-US" dirty="0" err="1"/>
              <a:t>oSTEM</a:t>
            </a:r>
            <a:r>
              <a:rPr lang="en-US" dirty="0"/>
              <a:t> and Out to Innovative. We hope these scholarships will encourage young people who are part of the LGBTQ+ community to pursue careers in engineering—and give them the tools to make it possible.</a:t>
            </a:r>
          </a:p>
          <a:p>
            <a:endParaRPr lang="en-US" dirty="0"/>
          </a:p>
          <a:p>
            <a:r>
              <a:rPr lang="en-US" dirty="0"/>
              <a:t>Stay tuned—you’ll hear more about some of the ways we’re celebrating Pride Month throughout the month of June on ASME’s social media.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D78BA0-9972-41FE-B145-CED3FB0CD71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320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0CEC6-100D-D84D-8276-651242B7A9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867990-E219-D200-25B6-36577C90AA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544D4B-2048-700C-C2A1-1F51495C7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D0BAC-52E7-4839-A34C-37FAAAD7E084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06B447-6B47-CCD2-2A32-21D5CF795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0532E9-101A-A418-0D28-6B0F5F55E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E5A49-FFFE-4ED4-8E08-E3F88754A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54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93BD7-10E7-B620-CA16-B03D3DC00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32176B-061C-30D2-68F5-F6B0E26D75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E276AA-9BCB-A4C1-FBDA-96EA1845F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D0BAC-52E7-4839-A34C-37FAAAD7E084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8FCEB6-D779-4095-43DE-E10B0A8EA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263DFE-BD86-C368-33A0-91DF0C24F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E5A49-FFFE-4ED4-8E08-E3F88754A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497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3ED00EF-BE6D-A112-C0E6-2F3A99E950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81B469-3DEC-7A78-C461-0AFDAABC24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A2AC65-F5B2-49CC-0FFB-64892E34B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D0BAC-52E7-4839-A34C-37FAAAD7E084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F3ED3A-8A39-B773-B24D-33CB361A1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19C444-9204-6290-FE85-3CAE43CC9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E5A49-FFFE-4ED4-8E08-E3F88754A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239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40881-54E9-9C08-4CEB-33B3556BA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35E27F-93B1-65BA-E515-A08C01D938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098DC9-FA45-CEE9-2AB1-5D3F74B92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D0BAC-52E7-4839-A34C-37FAAAD7E084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65B5BC-6047-691D-C8E2-0E6421607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DF667C-02C9-A823-421C-64D834456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E5A49-FFFE-4ED4-8E08-E3F88754A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312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CD4A88-7E9C-042F-EBE5-5B3579C9D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C3D157-5606-B427-9CF7-B75460A91A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5DF635-5441-8B8B-1EFD-88403E500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D0BAC-52E7-4839-A34C-37FAAAD7E084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C77085-80E7-87DD-5DD4-F3092BFE0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8BCEC3-4606-DF3A-2690-C1DBDD963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E5A49-FFFE-4ED4-8E08-E3F88754A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440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47125-1DDD-F543-3B8A-B7FA31E26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B73BE9-D7B9-2096-ACA0-1BC80B9201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B80A1C-0AA6-372C-28C9-C2147BC303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C12D50-FDA0-25D4-A8F0-2366CDA83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D0BAC-52E7-4839-A34C-37FAAAD7E084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C6B386-15B2-D4F1-E6D6-7BA64F9AA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ACC5CA-FABA-7DAD-9D3E-E2BB0FFCB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E5A49-FFFE-4ED4-8E08-E3F88754A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800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2BC78-8BD7-C799-7345-615A90732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D1C07E-C63D-9309-308B-4658F0B04D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AFB7B5-FFD8-C902-5A2F-847AB5020C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E56364-7DE9-8BFE-C3EE-3FC8065BF6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9AC57D-B2EE-5AC6-1981-B24E59C760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6E400E9-3B65-C481-3A80-58B53E0DE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D0BAC-52E7-4839-A34C-37FAAAD7E084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EE6989F-CA3E-10F1-E537-5070B9194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D70B44E-78C5-F802-3F8E-AC9D84EB5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E5A49-FFFE-4ED4-8E08-E3F88754A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696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C33CA-58B6-484E-8A17-4C86618C5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DC6752-3537-EDAA-262F-2B598A13F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D0BAC-52E7-4839-A34C-37FAAAD7E084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A19365-DB09-A264-2426-7B4026CB1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BA16F1-AEE7-4945-36D9-C86A0684F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E5A49-FFFE-4ED4-8E08-E3F88754A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337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7F4445-0500-9FFE-6522-352E4FF44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D0BAC-52E7-4839-A34C-37FAAAD7E084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BE6DAD4-699C-1B2F-E60B-9B71348CE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031D5C-7591-03AA-E60E-B42C96434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E5A49-FFFE-4ED4-8E08-E3F88754A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922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AA9B0-7EF0-6949-3F80-BB1648E4A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B596FE-5A61-8248-182B-E777B0306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8AFFF0-FFDB-BC17-904F-4E8D8121CB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99E434-927E-75F1-16DB-A424CF28A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D0BAC-52E7-4839-A34C-37FAAAD7E084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E931FF-542D-E28E-2ADC-47CF093F1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69D7B6-190E-877D-3F15-3795B1C96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E5A49-FFFE-4ED4-8E08-E3F88754A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991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1DB82-1404-CBE0-54F9-E35613CFED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11FAD1-B0FF-900C-2150-0C000ED896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EC7A37-62E9-3AF6-9632-F36D06F037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7A8173-C689-62C5-FF92-D309B3635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D0BAC-52E7-4839-A34C-37FAAAD7E084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5D4A87-F316-6A7C-A8F1-E3C378D85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75C152-AC6D-9855-83D2-2EADF4CA0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E5A49-FFFE-4ED4-8E08-E3F88754A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91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2444A5-62F5-F55A-1BCE-5892D91F4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DA1EC1-4ED8-3CDC-C3EB-45E2123CF0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FB6C4A-C6DD-E68C-741D-8FF9876077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1AD0BAC-52E7-4839-A34C-37FAAAD7E084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CCE133-703F-AE39-C389-1C240EC7B4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2340E6-3AEB-704D-9DBF-9F7109BB01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9EE5A49-FFFE-4ED4-8E08-E3F88754A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023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heart with a rainbow colored stripe&#10;&#10;Description automatically generated with medium confidence">
            <a:extLst>
              <a:ext uri="{FF2B5EF4-FFF2-40B4-BE49-F238E27FC236}">
                <a16:creationId xmlns:a16="http://schemas.microsoft.com/office/drawing/2014/main" id="{B850D045-E867-6B47-40B7-92ED21BE74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95474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266</Words>
  <Application>Microsoft Office PowerPoint</Application>
  <PresentationFormat>Widescreen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>ASME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Clare Bruff</dc:creator>
  <cp:lastModifiedBy>Clare Bruff</cp:lastModifiedBy>
  <cp:revision>1</cp:revision>
  <dcterms:created xsi:type="dcterms:W3CDTF">2024-05-24T15:03:19Z</dcterms:created>
  <dcterms:modified xsi:type="dcterms:W3CDTF">2024-05-24T15:12:57Z</dcterms:modified>
</cp:coreProperties>
</file>